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jpeg" ContentType="image/jpeg"/>
  <Override PartName="/ppt/media/image9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10.png" ContentType="image/pn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zx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FB3CA73-8AC2-47C7-9799-3722728253A1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9DE4572F-39A7-418F-AA15-27F4B0461FB9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77C2F0F-A3D2-4F3C-AA6D-D1480F05C212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zx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6C9C5A4-802E-4306-8354-D3A3DD82559C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2BDEEFF8-5A03-4150-9BD6-E89220E8D1F5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3F397E0-1D56-45D5-8265-EAB5614C87F3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F4EA47F-DC90-43E2-B2FA-4813A49BBFB1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zx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D9BE9861-25F8-434F-9641-EACDF6C72308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29176F7-C2E0-4D3F-A2D1-E7A6EDBF7794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EE6C3F8-22E8-4377-BC0A-6DA11B21E5B5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AC224868-4E71-45D2-8CC4-73D74767A144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915529-5BAE-4688-A8D2-567DEA5BA339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AED7CC2-27A4-4C4E-BF3F-76FA9EA9EA62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E290AD3-2549-42F4-A91B-654727E85346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7C8E30D5-EDDD-4E2D-8D0E-21CB48A7944A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0571C0-54A8-497F-BB50-C05996570891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21287D9-F957-4DFF-ABDA-1B2538EA0689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EFBA97-029E-440D-B0EC-5F6E81AABF28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BB1706-8BA4-4546-A297-6B85CC860D2E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2BE8E79-7321-420E-BD5F-4B0BB5AEC8EA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960FF5C-340E-4BD8-89D9-D65CDE6A640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A293835-0E16-4151-99D1-6B3B7B863848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6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1268640"/>
            <a:ext cx="9143640" cy="5040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 Regular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lt1"/>
                </a:solidFill>
                <a:latin typeface="Marianne ExtraBold"/>
              </a:rPr>
              <a:t>Titre de la slide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1"/>
          </p:nvPr>
        </p:nvSpPr>
        <p:spPr>
          <a:xfrm>
            <a:off x="394200" y="6356520"/>
            <a:ext cx="577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542AE67-9DCF-4490-9AAB-93DCE3CDA386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Image 9" descr=""/>
          <p:cNvPicPr/>
          <p:nvPr/>
        </p:nvPicPr>
        <p:blipFill>
          <a:blip r:embed="rId2"/>
          <a:stretch/>
        </p:blipFill>
        <p:spPr>
          <a:xfrm>
            <a:off x="6266880" y="203040"/>
            <a:ext cx="2876760" cy="790200"/>
          </a:xfrm>
          <a:prstGeom prst="rect">
            <a:avLst/>
          </a:prstGeom>
          <a:ln w="0">
            <a:noFill/>
          </a:ln>
        </p:spPr>
      </p:pic>
      <p:pic>
        <p:nvPicPr>
          <p:cNvPr id="4" name="Image 10" descr=""/>
          <p:cNvPicPr/>
          <p:nvPr/>
        </p:nvPicPr>
        <p:blipFill>
          <a:blip r:embed="rId3"/>
          <a:srcRect l="29926" t="0" r="51574" b="0"/>
          <a:stretch/>
        </p:blipFill>
        <p:spPr>
          <a:xfrm>
            <a:off x="-36360" y="797040"/>
            <a:ext cx="1691280" cy="55083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"/>
          <p:cNvSpPr/>
          <p:nvPr/>
        </p:nvSpPr>
        <p:spPr>
          <a:xfrm>
            <a:off x="971640" y="1340640"/>
            <a:ext cx="4571640" cy="4775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 Regular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sldNum" idx="10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B5DD7CD-8ABA-4F8E-8CDE-2BD41B5891BA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8" name="Image 8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2"/>
          <p:cNvSpPr>
            <a:spLocks noGrp="1"/>
          </p:cNvSpPr>
          <p:nvPr>
            <p:ph type="title"/>
          </p:nvPr>
        </p:nvSpPr>
        <p:spPr>
          <a:xfrm>
            <a:off x="3132000" y="4509000"/>
            <a:ext cx="548604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3823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132000" y="5157360"/>
            <a:ext cx="5486040" cy="863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1400" spc="-1" strike="noStrike">
              <a:solidFill>
                <a:schemeClr val="dk2"/>
              </a:solidFill>
              <a:latin typeface="Arial Regular"/>
            </a:endParaRPr>
          </a:p>
        </p:txBody>
      </p:sp>
      <p:pic>
        <p:nvPicPr>
          <p:cNvPr id="62" name="Image 12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10" descr=""/>
          <p:cNvPicPr/>
          <p:nvPr/>
        </p:nvPicPr>
        <p:blipFill>
          <a:blip r:embed="rId2"/>
          <a:stretch/>
        </p:blipFill>
        <p:spPr>
          <a:xfrm>
            <a:off x="971640" y="1340640"/>
            <a:ext cx="4571640" cy="477576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971640" y="612720"/>
            <a:ext cx="7632360" cy="2815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339640" y="4293000"/>
            <a:ext cx="6264360" cy="1583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1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11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DC4D67-8675-420A-B95C-64B7EBCF7824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7" name="Image 8" descr=""/>
          <p:cNvPicPr/>
          <p:nvPr/>
        </p:nvPicPr>
        <p:blipFill>
          <a:blip r:embed="rId3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4"/>
          <p:cNvSpPr>
            <a:spLocks noGrp="1"/>
          </p:cNvSpPr>
          <p:nvPr>
            <p:ph type="title"/>
          </p:nvPr>
        </p:nvSpPr>
        <p:spPr>
          <a:xfrm>
            <a:off x="2325960" y="3582360"/>
            <a:ext cx="627804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pic>
        <p:nvPicPr>
          <p:cNvPr id="69" name="Image 11" descr=""/>
          <p:cNvPicPr/>
          <p:nvPr/>
        </p:nvPicPr>
        <p:blipFill>
          <a:blip r:embed="rId4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"/>
          <p:cNvSpPr/>
          <p:nvPr/>
        </p:nvSpPr>
        <p:spPr>
          <a:xfrm>
            <a:off x="0" y="1268640"/>
            <a:ext cx="9143640" cy="504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 Regular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ldNum" idx="12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32478F-D75D-4D07-ADC8-83832CE75C54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3" name="Image 12" descr=""/>
          <p:cNvPicPr/>
          <p:nvPr/>
        </p:nvPicPr>
        <p:blipFill>
          <a:blip r:embed="rId2"/>
          <a:stretch/>
        </p:blipFill>
        <p:spPr>
          <a:xfrm>
            <a:off x="0" y="3933000"/>
            <a:ext cx="1407960" cy="2337480"/>
          </a:xfrm>
          <a:prstGeom prst="rect">
            <a:avLst/>
          </a:prstGeom>
          <a:ln w="0">
            <a:noFill/>
          </a:ln>
        </p:spPr>
      </p:pic>
      <p:pic>
        <p:nvPicPr>
          <p:cNvPr id="74" name="Image 7" descr=""/>
          <p:cNvPicPr/>
          <p:nvPr/>
        </p:nvPicPr>
        <p:blipFill>
          <a:blip r:embed="rId3"/>
          <a:stretch/>
        </p:blipFill>
        <p:spPr>
          <a:xfrm>
            <a:off x="6156000" y="241200"/>
            <a:ext cx="2876760" cy="79020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"/>
          <p:cNvSpPr/>
          <p:nvPr/>
        </p:nvSpPr>
        <p:spPr>
          <a:xfrm>
            <a:off x="971640" y="3429000"/>
            <a:ext cx="4571640" cy="2687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 Regular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971640" y="612720"/>
            <a:ext cx="7632360" cy="2815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2339640" y="4293000"/>
            <a:ext cx="6264360" cy="1583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1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 idx="13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E89C77-08D8-4651-88EC-81E6DB86CE05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2" name="Image 8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2325960" y="3582360"/>
            <a:ext cx="627804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pic>
        <p:nvPicPr>
          <p:cNvPr id="84" name="Image 10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1"/>
          <p:cNvSpPr/>
          <p:nvPr/>
        </p:nvSpPr>
        <p:spPr>
          <a:xfrm>
            <a:off x="971640" y="3429000"/>
            <a:ext cx="4571640" cy="268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 Regular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971640" y="612720"/>
            <a:ext cx="7632360" cy="2815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2339640" y="4293000"/>
            <a:ext cx="6264360" cy="1583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1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14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36BD7EA-4F40-49B7-B42A-CE6D89F22B96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9" name="Image 8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2325960" y="3582360"/>
            <a:ext cx="627804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pic>
        <p:nvPicPr>
          <p:cNvPr id="91" name="Image 10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6"/>
          <p:cNvSpPr/>
          <p:nvPr/>
        </p:nvSpPr>
        <p:spPr>
          <a:xfrm>
            <a:off x="0" y="1268640"/>
            <a:ext cx="9143640" cy="5040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 Regular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lt1"/>
                </a:solidFill>
                <a:latin typeface="Marianne ExtraBold"/>
              </a:rPr>
              <a:t>Une mission : votre santé.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15"/>
          </p:nvPr>
        </p:nvSpPr>
        <p:spPr>
          <a:xfrm>
            <a:off x="394200" y="6356520"/>
            <a:ext cx="577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47C356E-7957-4DBF-92CC-9E41D32EBD04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5" name="Image 9" descr=""/>
          <p:cNvPicPr/>
          <p:nvPr/>
        </p:nvPicPr>
        <p:blipFill>
          <a:blip r:embed="rId2"/>
          <a:stretch/>
        </p:blipFill>
        <p:spPr>
          <a:xfrm>
            <a:off x="6266880" y="203040"/>
            <a:ext cx="2876760" cy="790200"/>
          </a:xfrm>
          <a:prstGeom prst="rect">
            <a:avLst/>
          </a:prstGeom>
          <a:ln w="0">
            <a:noFill/>
          </a:ln>
        </p:spPr>
      </p:pic>
      <p:pic>
        <p:nvPicPr>
          <p:cNvPr id="96" name="Image 10" descr=""/>
          <p:cNvPicPr/>
          <p:nvPr/>
        </p:nvPicPr>
        <p:blipFill>
          <a:blip r:embed="rId3"/>
          <a:srcRect l="29926" t="0" r="51574" b="0"/>
          <a:stretch/>
        </p:blipFill>
        <p:spPr>
          <a:xfrm>
            <a:off x="-36360" y="797040"/>
            <a:ext cx="1691280" cy="5508360"/>
          </a:xfrm>
          <a:prstGeom prst="rect">
            <a:avLst/>
          </a:prstGeom>
          <a:ln w="0">
            <a:noFill/>
          </a:ln>
        </p:spPr>
      </p:pic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3"/>
          <p:cNvSpPr/>
          <p:nvPr/>
        </p:nvSpPr>
        <p:spPr>
          <a:xfrm>
            <a:off x="0" y="6309360"/>
            <a:ext cx="9143640" cy="54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 Regular"/>
              </a:rPr>
              <a:t>v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10"/>
          <p:cNvSpPr/>
          <p:nvPr/>
        </p:nvSpPr>
        <p:spPr>
          <a:xfrm>
            <a:off x="0" y="0"/>
            <a:ext cx="9143640" cy="126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lt1"/>
                </a:solidFill>
                <a:latin typeface="Arial Regular"/>
              </a:rPr>
              <a:t>v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sldNum" idx="16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EF3942-7F82-42EE-9775-96BE4EB9DE4A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pic>
        <p:nvPicPr>
          <p:cNvPr id="102" name="Image 11" descr=""/>
          <p:cNvPicPr/>
          <p:nvPr/>
        </p:nvPicPr>
        <p:blipFill>
          <a:blip r:embed="rId2"/>
          <a:srcRect l="84659" t="0" r="0" b="0"/>
          <a:stretch/>
        </p:blipFill>
        <p:spPr>
          <a:xfrm>
            <a:off x="-36360" y="0"/>
            <a:ext cx="1878840" cy="7379280"/>
          </a:xfrm>
          <a:prstGeom prst="rect">
            <a:avLst/>
          </a:prstGeom>
          <a:ln w="0">
            <a:noFill/>
          </a:ln>
        </p:spPr>
      </p:pic>
      <p:pic>
        <p:nvPicPr>
          <p:cNvPr id="103" name="Image 12" descr=""/>
          <p:cNvPicPr/>
          <p:nvPr/>
        </p:nvPicPr>
        <p:blipFill>
          <a:blip r:embed="rId3"/>
          <a:stretch/>
        </p:blipFill>
        <p:spPr>
          <a:xfrm>
            <a:off x="6239520" y="225720"/>
            <a:ext cx="2876760" cy="7902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Sommaire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835640" y="1600200"/>
            <a:ext cx="6850800" cy="452556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01 / Titre chapitre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02 / Titre chapitre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03 / Titre chapitre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04 / Titre chapitre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05 / Titre chapitre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06 / Titre chapitre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07 / Titre chapitre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08 / Titre chapitre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 idx="17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0DC6F0-F27E-4642-A061-8B47E2811E7C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" name="Image 9" descr=""/>
          <p:cNvPicPr/>
          <p:nvPr/>
        </p:nvPicPr>
        <p:blipFill>
          <a:blip r:embed="rId2"/>
          <a:srcRect l="52361" t="0" r="0" b="0"/>
          <a:stretch/>
        </p:blipFill>
        <p:spPr>
          <a:xfrm>
            <a:off x="-3992760" y="0"/>
            <a:ext cx="5834880" cy="7379280"/>
          </a:xfrm>
          <a:prstGeom prst="rect">
            <a:avLst/>
          </a:prstGeom>
          <a:ln w="0">
            <a:noFill/>
          </a:ln>
        </p:spPr>
      </p:pic>
      <p:pic>
        <p:nvPicPr>
          <p:cNvPr id="110" name="Image 10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ldNum" idx="18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108E72-7AE4-4EBE-89A3-E5A53AC2FFFD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" name="Image 8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pic>
        <p:nvPicPr>
          <p:cNvPr id="114" name="Image 6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19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BEBD34-2842-4320-9D86-6D3156A0B403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9" name="Image 7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pic>
        <p:nvPicPr>
          <p:cNvPr id="120" name="Image 8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6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16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6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16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6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16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6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16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3" name="PlaceHolder 6"/>
          <p:cNvSpPr>
            <a:spLocks noGrp="1"/>
          </p:cNvSpPr>
          <p:nvPr>
            <p:ph type="sldNum" idx="2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4963A8-4A32-414C-90AE-F97F71FD06B1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Image 10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pic>
        <p:nvPicPr>
          <p:cNvPr id="15" name="Image 11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 idx="20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84380B3-185F-45D2-B26D-18A256B16A8D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7" name="Image 7" descr=""/>
          <p:cNvPicPr/>
          <p:nvPr/>
        </p:nvPicPr>
        <p:blipFill>
          <a:blip r:embed="rId2"/>
          <a:stretch/>
        </p:blipFill>
        <p:spPr>
          <a:xfrm>
            <a:off x="7308360" y="6237360"/>
            <a:ext cx="1473480" cy="528480"/>
          </a:xfrm>
          <a:prstGeom prst="rect">
            <a:avLst/>
          </a:prstGeom>
          <a:ln w="0">
            <a:noFill/>
          </a:ln>
        </p:spPr>
      </p:pic>
      <p:pic>
        <p:nvPicPr>
          <p:cNvPr id="128" name="Image 8" descr=""/>
          <p:cNvPicPr/>
          <p:nvPr/>
        </p:nvPicPr>
        <p:blipFill>
          <a:blip r:embed="rId3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4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6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21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F0FA39-BE55-4492-9834-A1369103D7A4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5" name="Image 8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44000" y="1628640"/>
            <a:ext cx="4032000" cy="45360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pic>
        <p:nvPicPr>
          <p:cNvPr id="137" name="Image 10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4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sldNum" idx="22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6C3503-B337-45B4-AEBE-6B40DB84FD64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2" name="Image 8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pic>
        <p:nvPicPr>
          <p:cNvPr id="143" name="Image 9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18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6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16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6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16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3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EB6485-CB74-4042-93E5-56C508F1D4BF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" name="Image 10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6"/>
          <p:cNvSpPr>
            <a:spLocks noGrp="1"/>
          </p:cNvSpPr>
          <p:nvPr>
            <p:ph type="body"/>
          </p:nvPr>
        </p:nvSpPr>
        <p:spPr>
          <a:xfrm>
            <a:off x="4644000" y="2205000"/>
            <a:ext cx="4032000" cy="40320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pic>
        <p:nvPicPr>
          <p:cNvPr id="23" name="Image 12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4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B93534-8FDD-4585-9062-1CD6EC821227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pic>
        <p:nvPicPr>
          <p:cNvPr id="27" name="Image 7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ldNum" idx="5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39F782-BA52-46C4-96EC-952D2B14638A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" name="Image 6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pic>
        <p:nvPicPr>
          <p:cNvPr id="32" name="Image 2" descr=""/>
          <p:cNvPicPr/>
          <p:nvPr/>
        </p:nvPicPr>
        <p:blipFill>
          <a:blip r:embed="rId3"/>
          <a:stretch/>
        </p:blipFill>
        <p:spPr>
          <a:xfrm>
            <a:off x="467640" y="1491480"/>
            <a:ext cx="4571640" cy="4775760"/>
          </a:xfrm>
          <a:prstGeom prst="rect">
            <a:avLst/>
          </a:prstGeom>
          <a:ln w="0">
            <a:noFill/>
          </a:ln>
        </p:spPr>
      </p:pic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792440" y="1845000"/>
            <a:ext cx="5486040" cy="40320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pic>
        <p:nvPicPr>
          <p:cNvPr id="34" name="Image 8" descr=""/>
          <p:cNvPicPr/>
          <p:nvPr/>
        </p:nvPicPr>
        <p:blipFill>
          <a:blip r:embed="rId4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ldNum" idx="6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9EC2FE-5F4E-4698-AA94-B43AFA77B133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" name="Image 5" descr=""/>
          <p:cNvPicPr/>
          <p:nvPr/>
        </p:nvPicPr>
        <p:blipFill>
          <a:blip r:embed="rId2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chemeClr val="dk1"/>
                </a:solidFill>
                <a:latin typeface="Arial Regular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 Regular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1"/>
                </a:solidFill>
                <a:latin typeface="Arial Regular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 Regular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1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7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7D917B-5BA0-41E8-AB8B-7E21A0A796A6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" name="Image 8" descr=""/>
          <p:cNvPicPr/>
          <p:nvPr/>
        </p:nvPicPr>
        <p:blipFill>
          <a:blip r:embed="rId2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10" descr=""/>
          <p:cNvPicPr/>
          <p:nvPr/>
        </p:nvPicPr>
        <p:blipFill>
          <a:blip r:embed="rId2"/>
          <a:stretch/>
        </p:blipFill>
        <p:spPr>
          <a:xfrm>
            <a:off x="971640" y="1340640"/>
            <a:ext cx="4571640" cy="477576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32000" y="4509000"/>
            <a:ext cx="548604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3823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132000" y="5157360"/>
            <a:ext cx="5486040" cy="863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1400" spc="-1" strike="noStrike">
              <a:solidFill>
                <a:schemeClr val="dk2"/>
              </a:solidFill>
              <a:latin typeface="Arial Regular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8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B1E2BD-D0F1-45A6-AAFC-E4A986A110BA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" name="Image 8" descr=""/>
          <p:cNvPicPr/>
          <p:nvPr/>
        </p:nvPicPr>
        <p:blipFill>
          <a:blip r:embed="rId3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pic>
        <p:nvPicPr>
          <p:cNvPr id="48" name="Image 9" descr=""/>
          <p:cNvPicPr/>
          <p:nvPr/>
        </p:nvPicPr>
        <p:blipFill>
          <a:blip r:embed="rId4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/>
          <p:nvPr/>
        </p:nvSpPr>
        <p:spPr>
          <a:xfrm>
            <a:off x="971640" y="1340640"/>
            <a:ext cx="4571640" cy="477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 Regular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sldNum" idx="9"/>
          </p:nvPr>
        </p:nvSpPr>
        <p:spPr>
          <a:xfrm>
            <a:off x="467640" y="6356520"/>
            <a:ext cx="5140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pc="-1" strike="noStrike">
                <a:solidFill>
                  <a:schemeClr val="dk2"/>
                </a:solidFill>
                <a:latin typeface="Arial Regular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FC5301-AC50-444B-AA04-3E987DFBC811}" type="slidenum">
              <a:rPr b="0" lang="fr-FR" sz="1200" spc="-1" strike="noStrike">
                <a:solidFill>
                  <a:schemeClr val="dk2"/>
                </a:solidFill>
                <a:latin typeface="Arial Regular"/>
              </a:rPr>
              <a:t>&lt;number&gt;</a:t>
            </a:fld>
            <a:endParaRPr b="0" lang="zxx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" name="Image 8" descr=""/>
          <p:cNvPicPr/>
          <p:nvPr/>
        </p:nvPicPr>
        <p:blipFill>
          <a:blip r:embed="rId2"/>
          <a:stretch/>
        </p:blipFill>
        <p:spPr>
          <a:xfrm>
            <a:off x="0" y="0"/>
            <a:ext cx="1079640" cy="153108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2"/>
          <p:cNvSpPr>
            <a:spLocks noGrp="1"/>
          </p:cNvSpPr>
          <p:nvPr>
            <p:ph type="title"/>
          </p:nvPr>
        </p:nvSpPr>
        <p:spPr>
          <a:xfrm>
            <a:off x="3132000" y="4509000"/>
            <a:ext cx="5486040" cy="566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chemeClr val="dk2"/>
                </a:solidFill>
                <a:latin typeface="Marianne ExtraBold"/>
              </a:rPr>
              <a:t>Modifiez le style du titre</a:t>
            </a:r>
            <a:endParaRPr b="0" lang="fr-FR" sz="20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3823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Click to edit the outline text format</a:t>
            </a:r>
            <a:endParaRPr b="0" lang="fr-FR" sz="3200" spc="-1" strike="noStrike">
              <a:solidFill>
                <a:schemeClr val="dk2"/>
              </a:solidFill>
              <a:latin typeface="Arial Regular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Second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Third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Fourth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Fifth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Sixth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 Regular"/>
              </a:rPr>
              <a:t>Seventh Outline Level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32000" y="5157360"/>
            <a:ext cx="5486040" cy="863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chemeClr val="dk2"/>
                </a:solidFill>
                <a:latin typeface="Arial Regular"/>
              </a:rPr>
              <a:t>Modifiez les styles du texte du masque</a:t>
            </a:r>
            <a:endParaRPr b="0" lang="fr-FR" sz="1400" spc="-1" strike="noStrike">
              <a:solidFill>
                <a:schemeClr val="dk2"/>
              </a:solidFill>
              <a:latin typeface="Arial Regular"/>
            </a:endParaRPr>
          </a:p>
        </p:txBody>
      </p:sp>
      <p:pic>
        <p:nvPicPr>
          <p:cNvPr id="55" name="Image 10" descr=""/>
          <p:cNvPicPr/>
          <p:nvPr/>
        </p:nvPicPr>
        <p:blipFill>
          <a:blip r:embed="rId3"/>
          <a:stretch/>
        </p:blipFill>
        <p:spPr>
          <a:xfrm>
            <a:off x="7452360" y="6340680"/>
            <a:ext cx="1375560" cy="37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urldefense.com/v3/__https:/www.youtube.com/watch?v=mXEtdxtRONA__;!!FiWPmuqhD5aF3oDTQnc!gCHB3UR7qAl6_pt3dW9CZopZMIzLnBMxB7qs0DkSRR9EY4AWACtHG8gXFeXmE_2rjGjtXDD2W1F-CofvPN1-WnPt1YoK2QYWDDg$" TargetMode="External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paca.ars.sante.fr/index.php/choix-des-stages-pour-linternat" TargetMode="External"/><Relationship Id="rId2" Type="http://schemas.openxmlformats.org/officeDocument/2006/relationships/slideLayout" Target="../slideLayouts/slideLayout2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siimop.uness.fr/appariement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87640" y="234900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Comment choisir votre poste de DJ sur SIIMOP appariement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48" name="ZoneTexte 3"/>
          <p:cNvSpPr/>
          <p:nvPr/>
        </p:nvSpPr>
        <p:spPr>
          <a:xfrm>
            <a:off x="2271240" y="4365000"/>
            <a:ext cx="4601160" cy="4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4cc2f1"/>
                </a:solidFill>
                <a:uFillTx/>
                <a:latin typeface="Aptos"/>
                <a:ea typeface="Aptos"/>
                <a:hlinkClick r:id="rId1"/>
              </a:rPr>
              <a:t>https://www.youtube.com/watch?v=mXEtdxtRONA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re 1"/>
          <p:cNvSpPr/>
          <p:nvPr/>
        </p:nvSpPr>
        <p:spPr>
          <a:xfrm>
            <a:off x="755640" y="274680"/>
            <a:ext cx="820872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</a:pPr>
            <a:r>
              <a:rPr b="1" lang="fr-FR" sz="32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Etape 4: Vérifier mes cœurs</a:t>
            </a:r>
            <a:endParaRPr b="0" lang="zx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ZoneTexte 1"/>
          <p:cNvSpPr/>
          <p:nvPr/>
        </p:nvSpPr>
        <p:spPr>
          <a:xfrm>
            <a:off x="349560" y="1631160"/>
            <a:ext cx="8568720" cy="402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L’algorithme de SIIMOP ne connait QUE les informations que vous indiquez via des cœurs et rapproche vos souhaits des classements des responsables des terrains de stage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64194"/>
              </a:buClr>
              <a:buFont typeface="Wingdings" charset="2"/>
              <a:buChar char=""/>
            </a:pP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Si vous classez plusieurs terrains ex aequo, vous pourrez indifféremment être affecté sur l’un ou l’autre des terrains de stage qui n’est peut être pas vraiment votre préféré,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64194"/>
              </a:buClr>
              <a:buFont typeface="Wingdings" charset="2"/>
              <a:buChar char=""/>
            </a:pPr>
            <a:r>
              <a:rPr b="0" lang="fr-FR" sz="1800" spc="-1" strike="noStrike">
                <a:solidFill>
                  <a:schemeClr val="dk2"/>
                </a:solidFill>
                <a:latin typeface="Roboto"/>
                <a:ea typeface="Roboto"/>
              </a:rPr>
              <a:t>Les Maîtres de Stage (RTS) ne voient </a:t>
            </a:r>
            <a:r>
              <a:rPr b="1" lang="fr-FR" sz="1800" spc="-1" strike="noStrike">
                <a:solidFill>
                  <a:schemeClr val="dk2"/>
                </a:solidFill>
                <a:latin typeface="Roboto"/>
                <a:ea typeface="Roboto"/>
              </a:rPr>
              <a:t>QUE</a:t>
            </a:r>
            <a:r>
              <a:rPr b="0" lang="fr-FR" sz="1800" spc="-1" strike="noStrike">
                <a:solidFill>
                  <a:schemeClr val="dk2"/>
                </a:solidFill>
                <a:latin typeface="Roboto"/>
                <a:ea typeface="Roboto"/>
              </a:rPr>
              <a:t> les étudiants qui leur ont mis un cœur mais ils ne voient pas le nombre de cœurs positionné par chaque candidat.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64194"/>
              </a:buClr>
              <a:buFont typeface="Wingdings" charset="2"/>
              <a:buChar char=""/>
            </a:pPr>
            <a:r>
              <a:rPr b="0" lang="fr-FR" sz="1800" spc="-1" strike="noStrike">
                <a:solidFill>
                  <a:schemeClr val="dk2"/>
                </a:solidFill>
                <a:latin typeface="Arial Regular"/>
                <a:ea typeface="Roboto"/>
              </a:rPr>
              <a:t>Il est conseillé de joindre en amont votre responsable de terrain de stage préféré pour vous présenter et lui demander qu’il vous classe en 1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re 1"/>
          <p:cNvSpPr/>
          <p:nvPr/>
        </p:nvSpPr>
        <p:spPr>
          <a:xfrm>
            <a:off x="755640" y="274680"/>
            <a:ext cx="820872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</a:pPr>
            <a:r>
              <a:rPr b="1" lang="fr-FR" sz="32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Etape 5: Consulter les résultats</a:t>
            </a:r>
            <a:endParaRPr b="0" lang="zx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ZoneTexte 1"/>
          <p:cNvSpPr/>
          <p:nvPr/>
        </p:nvSpPr>
        <p:spPr>
          <a:xfrm>
            <a:off x="107640" y="2349000"/>
            <a:ext cx="8568720" cy="23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 </a:t>
            </a: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Sur SIIMOP à l’issue de chaque « vague »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Sur le site ARS PACA en octobre / en avril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 u="sng">
                <a:solidFill>
                  <a:schemeClr val="dk1"/>
                </a:solidFill>
                <a:uFillTx/>
                <a:latin typeface="Arial Regular"/>
                <a:hlinkClick r:id="rId1"/>
              </a:rPr>
              <a:t>Choix des stages pour l’internat | Agence régionale de santé PACA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ZoneTexte 1"/>
          <p:cNvSpPr/>
          <p:nvPr/>
        </p:nvSpPr>
        <p:spPr>
          <a:xfrm>
            <a:off x="349560" y="1631160"/>
            <a:ext cx="856872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Dans ce cas il existe une procédure « manuelle » et vous pourrez vous positionner sur l’un des postes vacants à l’issue de l’appariement SIIMOP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En aucun cas il ne sera ouvert d’autres postes que ceux proposés dans SIIMOP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60000"/>
              </a:lnSpc>
            </a:pPr>
            <a:r>
              <a:rPr b="0" lang="fr-FR" sz="2000" spc="-1" strike="noStrike">
                <a:solidFill>
                  <a:srgbClr val="333333"/>
                </a:solidFill>
                <a:highlight>
                  <a:srgbClr val="ffff00"/>
                </a:highlight>
                <a:latin typeface="Roboto"/>
                <a:ea typeface="Roboto"/>
              </a:rPr>
              <a:t>Votre</a:t>
            </a:r>
            <a:r>
              <a:rPr b="1" lang="fr-FR" sz="2000" spc="-1" strike="noStrike">
                <a:solidFill>
                  <a:srgbClr val="333333"/>
                </a:solidFill>
                <a:highlight>
                  <a:srgbClr val="ffff00"/>
                </a:highlight>
                <a:latin typeface="Roboto"/>
                <a:ea typeface="Roboto"/>
              </a:rPr>
              <a:t> </a:t>
            </a:r>
            <a:r>
              <a:rPr b="0" lang="fr-FR" sz="2000" spc="-1" strike="noStrike">
                <a:solidFill>
                  <a:srgbClr val="333333"/>
                </a:solidFill>
                <a:highlight>
                  <a:srgbClr val="ffff00"/>
                </a:highlight>
                <a:latin typeface="Roboto"/>
                <a:ea typeface="Roboto"/>
              </a:rPr>
              <a:t>affectation ne peut se faire que sur un poste restant non pourvu, </a:t>
            </a:r>
            <a:endParaRPr b="0" lang="zxx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60000"/>
              </a:lnSpc>
            </a:pPr>
            <a:r>
              <a:rPr b="0" lang="fr-FR" sz="2000" spc="-1" strike="noStrike">
                <a:solidFill>
                  <a:srgbClr val="333333"/>
                </a:solidFill>
                <a:highlight>
                  <a:srgbClr val="ffff00"/>
                </a:highlight>
                <a:latin typeface="Roboto"/>
                <a:ea typeface="Roboto"/>
              </a:rPr>
              <a:t>même s'il ne faisait pas partie de vos vœux initiaux</a:t>
            </a:r>
            <a:r>
              <a:rPr b="0" lang="fr-FR" sz="2400" spc="-1" strike="noStrike">
                <a:solidFill>
                  <a:srgbClr val="333333"/>
                </a:solidFill>
                <a:highlight>
                  <a:srgbClr val="ffff00"/>
                </a:highlight>
                <a:latin typeface="Roboto"/>
                <a:ea typeface="Roboto"/>
              </a:rPr>
              <a:t>.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60000"/>
              </a:lnSpc>
            </a:pP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60000"/>
              </a:lnSpc>
            </a:pPr>
            <a:endParaRPr b="0" lang="zx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928800" y="365040"/>
            <a:ext cx="78652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4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Etape 6: Et si je n’ai pas d’affectation à l’issue de l’appariement ?</a:t>
            </a:r>
            <a:endParaRPr b="0" lang="fr-FR" sz="2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80" name="ZoneTexte 7"/>
          <p:cNvSpPr/>
          <p:nvPr/>
        </p:nvSpPr>
        <p:spPr>
          <a:xfrm>
            <a:off x="2627640" y="4005000"/>
            <a:ext cx="3742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rgbClr val="ff0000"/>
                </a:solidFill>
                <a:latin typeface="Arial Regular"/>
              </a:rPr>
              <a:t>✔ </a:t>
            </a: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Choix parmi les postes restants</a:t>
            </a:r>
            <a:br>
              <a:rPr sz="1800"/>
            </a:br>
            <a:r>
              <a:rPr b="0" lang="fr-FR" sz="1800" spc="-1" strike="noStrike">
                <a:solidFill>
                  <a:srgbClr val="ff0000"/>
                </a:solidFill>
                <a:latin typeface="Arial Regular"/>
              </a:rPr>
              <a:t>❌ </a:t>
            </a:r>
            <a:r>
              <a:rPr b="0" lang="fr-FR" sz="1800" spc="-1" strike="noStrike">
                <a:solidFill>
                  <a:schemeClr val="dk2"/>
                </a:solidFill>
                <a:latin typeface="Arial Regular"/>
              </a:rPr>
              <a:t>Aucun nouveau poste ouvert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348000" y="5229360"/>
            <a:ext cx="5472360" cy="107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lt1"/>
                </a:solidFill>
                <a:latin typeface="Marianne ExtraBold"/>
              </a:rPr>
              <a:t>Une mission : votre santé.</a:t>
            </a:r>
            <a:endParaRPr b="0" lang="fr-FR" sz="3200" spc="-1" strike="noStrike">
              <a:solidFill>
                <a:schemeClr val="dk1"/>
              </a:solidFill>
              <a:latin typeface="Arial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4400" spc="-1" strike="noStrike">
              <a:solidFill>
                <a:schemeClr val="dk2"/>
              </a:solidFill>
              <a:latin typeface="Marianne ExtraBold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zxx" sz="3200" spc="-1" strike="noStrike">
              <a:solidFill>
                <a:schemeClr val="dk2"/>
              </a:solidFill>
              <a:latin typeface="Arial Regular"/>
            </a:endParaRPr>
          </a:p>
        </p:txBody>
      </p:sp>
      <p:pic>
        <p:nvPicPr>
          <p:cNvPr id="151" name="Image 3" descr=""/>
          <p:cNvPicPr/>
          <p:nvPr/>
        </p:nvPicPr>
        <p:blipFill>
          <a:blip r:embed="rId1"/>
          <a:stretch/>
        </p:blipFill>
        <p:spPr>
          <a:xfrm>
            <a:off x="17640" y="1248840"/>
            <a:ext cx="9108000" cy="3956760"/>
          </a:xfrm>
          <a:prstGeom prst="rect">
            <a:avLst/>
          </a:prstGeom>
          <a:ln w="0">
            <a:noFill/>
          </a:ln>
        </p:spPr>
      </p:pic>
      <p:sp>
        <p:nvSpPr>
          <p:cNvPr id="152" name="ZoneTexte 4"/>
          <p:cNvSpPr/>
          <p:nvPr/>
        </p:nvSpPr>
        <p:spPr>
          <a:xfrm>
            <a:off x="1339920" y="4891680"/>
            <a:ext cx="8352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Appariement en 3 tours (+ un 4</a:t>
            </a:r>
            <a:r>
              <a:rPr b="0" lang="fr-FR" sz="1800" spc="-1" strike="noStrike" baseline="30000">
                <a:solidFill>
                  <a:schemeClr val="dk1"/>
                </a:solidFill>
                <a:latin typeface="Arial Regular"/>
              </a:rPr>
              <a:t>ème</a:t>
            </a:r>
            <a:r>
              <a:rPr b="0" lang="fr-FR" sz="1800" spc="-1" strike="noStrike">
                <a:solidFill>
                  <a:schemeClr val="dk1"/>
                </a:solidFill>
                <a:latin typeface="Arial Regular"/>
              </a:rPr>
              <a:t> uniquement MG en orange)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highlight>
                  <a:srgbClr val="00ff00"/>
                </a:highlight>
                <a:latin typeface="Arial Regular"/>
              </a:rPr>
              <a:t>Candidatures des DJ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highlight>
                  <a:srgbClr val="00ffff"/>
                </a:highlight>
                <a:latin typeface="Arial Regular"/>
              </a:rPr>
              <a:t>Classement RTS (Responsable de Terrain de Stage)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dk1"/>
                </a:solidFill>
                <a:highlight>
                  <a:srgbClr val="ffff00"/>
                </a:highlight>
                <a:latin typeface="Arial Regular"/>
              </a:rPr>
              <a:t>Résultat du tour d’appariement</a:t>
            </a:r>
            <a:endParaRPr b="0" lang="zxx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932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Dates à connaître avant la procédure de choix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54" name="Espace réservé du texte 2"/>
          <p:cNvSpPr/>
          <p:nvPr/>
        </p:nvSpPr>
        <p:spPr>
          <a:xfrm>
            <a:off x="345240" y="1681200"/>
            <a:ext cx="4379760" cy="823680"/>
          </a:xfrm>
          <a:prstGeom prst="rect">
            <a:avLst/>
          </a:prstGeom>
          <a:noFill/>
          <a:ln w="0">
            <a:solidFill>
              <a:srgbClr val="16419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7e0e45"/>
              </a:buClr>
              <a:buFont typeface="Arial"/>
              <a:buChar char="•"/>
            </a:pPr>
            <a:r>
              <a:rPr b="0" lang="fr-FR" sz="3200" spc="-1" strike="noStrike">
                <a:solidFill>
                  <a:schemeClr val="accent2">
                    <a:lumMod val="50000"/>
                  </a:schemeClr>
                </a:solidFill>
                <a:latin typeface="Arial Regular"/>
              </a:rPr>
              <a:t>Semestre d’hiver </a:t>
            </a:r>
            <a:endParaRPr b="0" lang="zx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Espace réservé du contenu 3"/>
          <p:cNvSpPr/>
          <p:nvPr/>
        </p:nvSpPr>
        <p:spPr>
          <a:xfrm>
            <a:off x="345240" y="2505240"/>
            <a:ext cx="4379760" cy="3155760"/>
          </a:xfrm>
          <a:prstGeom prst="rect">
            <a:avLst/>
          </a:prstGeom>
          <a:noFill/>
          <a:ln w="0">
            <a:solidFill>
              <a:srgbClr val="16419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Commission d’ouverture des postes: 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	</a:t>
            </a: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fin juin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64194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Dossiers de candidature à compléter dans SIIMOP: 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2"/>
                </a:solidFill>
                <a:latin typeface="Arial Regular"/>
              </a:rPr>
              <a:t>	</a:t>
            </a: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du 1</a:t>
            </a:r>
            <a:r>
              <a:rPr b="0" lang="fr-FR" sz="2400" spc="-1" strike="noStrike" baseline="30000">
                <a:solidFill>
                  <a:schemeClr val="dk2"/>
                </a:solidFill>
                <a:latin typeface="Arial Regular"/>
              </a:rPr>
              <a:t>er</a:t>
            </a: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 au 31 août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Espace réservé du texte 4"/>
          <p:cNvSpPr/>
          <p:nvPr/>
        </p:nvSpPr>
        <p:spPr>
          <a:xfrm>
            <a:off x="4716000" y="1681200"/>
            <a:ext cx="4104000" cy="823680"/>
          </a:xfrm>
          <a:prstGeom prst="rect">
            <a:avLst/>
          </a:prstGeom>
          <a:noFill/>
          <a:ln w="0">
            <a:solidFill>
              <a:srgbClr val="16419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7e0e45"/>
              </a:buClr>
              <a:buFont typeface="Arial"/>
              <a:buChar char="•"/>
            </a:pPr>
            <a:r>
              <a:rPr b="0" lang="fr-FR" sz="3200" spc="-1" strike="noStrike">
                <a:solidFill>
                  <a:schemeClr val="accent2">
                    <a:lumMod val="50000"/>
                  </a:schemeClr>
                </a:solidFill>
                <a:latin typeface="Arial Regular"/>
              </a:rPr>
              <a:t>Semestre d’été</a:t>
            </a:r>
            <a:endParaRPr b="0" lang="zxx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Espace réservé du contenu 5"/>
          <p:cNvSpPr/>
          <p:nvPr/>
        </p:nvSpPr>
        <p:spPr>
          <a:xfrm>
            <a:off x="4716000" y="2505240"/>
            <a:ext cx="4104000" cy="3155760"/>
          </a:xfrm>
          <a:prstGeom prst="rect">
            <a:avLst/>
          </a:prstGeom>
          <a:noFill/>
          <a:ln w="0">
            <a:solidFill>
              <a:srgbClr val="16419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Commission d’ouverture des postes :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	</a:t>
            </a: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début février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164194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Dossiers de candidature à compléter dans SIIMOP: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	</a:t>
            </a: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1</a:t>
            </a:r>
            <a:r>
              <a:rPr b="0" lang="fr-FR" sz="2400" spc="-1" strike="noStrike" baseline="30000">
                <a:solidFill>
                  <a:schemeClr val="dk2"/>
                </a:solidFill>
                <a:latin typeface="Arial Regular"/>
              </a:rPr>
              <a:t>er</a:t>
            </a: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 au 28 février</a:t>
            </a:r>
            <a:endParaRPr b="0" lang="zxx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Précisions techniques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1259640" y="1600200"/>
            <a:ext cx="7426800" cy="452556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🚫 </a:t>
            </a: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Pas de tablette ni téléphone 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⚠️ </a:t>
            </a: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Peut ne pas fonctionner sur ordinateur hospitalier 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✅ </a:t>
            </a: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Utiliser </a:t>
            </a:r>
            <a:r>
              <a:rPr b="1" lang="fr-FR" sz="2800" spc="-1" strike="noStrike">
                <a:solidFill>
                  <a:schemeClr val="dk2"/>
                </a:solidFill>
                <a:latin typeface="Arial Regular"/>
              </a:rPr>
              <a:t>Chrome ou Firefox à jour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Points de vigilance</a:t>
            </a: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506800" cy="456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⚠️ </a:t>
            </a: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respectez les DATES LIMITES 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⚠️ </a:t>
            </a: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N’attendez pas le dernier jour pour vous connecter: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–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Ni pour déposer votre dossier</a:t>
            </a:r>
            <a:endParaRPr b="0" lang="fr-FR" sz="2800" spc="-1" strike="noStrike">
              <a:solidFill>
                <a:schemeClr val="dk1"/>
              </a:solidFill>
              <a:latin typeface="Arial Regular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164194"/>
              </a:buClr>
              <a:buFont typeface="Arial"/>
              <a:buChar char="–"/>
            </a:pPr>
            <a:r>
              <a:rPr b="0" lang="fr-FR" sz="2800" spc="-1" strike="noStrike">
                <a:solidFill>
                  <a:schemeClr val="dk2"/>
                </a:solidFill>
                <a:latin typeface="Arial Regular"/>
              </a:rPr>
              <a:t>Ni pour faire vos choix</a:t>
            </a:r>
            <a:endParaRPr b="0" lang="fr-FR" sz="2800" spc="-1" strike="noStrike">
              <a:solidFill>
                <a:schemeClr val="dk1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4"/>
          <p:cNvSpPr/>
          <p:nvPr/>
        </p:nvSpPr>
        <p:spPr>
          <a:xfrm>
            <a:off x="0" y="1628640"/>
            <a:ext cx="4244040" cy="45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zxx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1800" spc="-1" strike="noStrike">
                <a:solidFill>
                  <a:schemeClr val="accent2"/>
                </a:solidFill>
                <a:latin typeface="Arial Regular"/>
              </a:rPr>
              <a:t>Saisir l’adresse dans le moteur de recherche Chrome ou Firefox (version à jour)</a:t>
            </a:r>
            <a:endParaRPr b="0" lang="zxx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27640" y="274680"/>
            <a:ext cx="785880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4000" spc="-1" strike="noStrike">
                <a:solidFill>
                  <a:srgbClr val="4e95d9"/>
                </a:solidFill>
                <a:latin typeface="Aptos"/>
              </a:rPr>
              <a:t>Etape 1: Me connecter</a:t>
            </a:r>
            <a:endParaRPr b="0" lang="fr-FR" sz="40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251640" y="1772640"/>
            <a:ext cx="4244040" cy="424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lt1"/>
                </a:solidFill>
                <a:latin typeface="Arial Regular"/>
              </a:rPr>
              <a:t>lien à utiliser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fr-FR" sz="2000" spc="-1" strike="noStrike" u="sng">
                <a:solidFill>
                  <a:srgbClr val="4cc2f1"/>
                </a:solidFill>
                <a:highlight>
                  <a:srgbClr val="ffff00"/>
                </a:highlight>
                <a:uFillTx/>
                <a:latin typeface="Helvetica Neue"/>
                <a:ea typeface="Times New Roman"/>
                <a:hlinkClick r:id="rId1"/>
              </a:rPr>
              <a:t>http://siimop.uness.fr/appariement</a:t>
            </a:r>
            <a:r>
              <a:rPr b="0" lang="fr-FR" sz="2000" spc="-1" strike="noStrike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Times New Roman"/>
              </a:rPr>
              <a:t> </a:t>
            </a:r>
            <a:endParaRPr b="0" lang="fr-FR" sz="2000" spc="-1" strike="noStrike">
              <a:solidFill>
                <a:schemeClr val="dk2"/>
              </a:solidFill>
              <a:latin typeface="Arial Regular"/>
            </a:endParaRPr>
          </a:p>
        </p:txBody>
      </p:sp>
      <p:pic>
        <p:nvPicPr>
          <p:cNvPr id="165" name="Image 8" descr=""/>
          <p:cNvPicPr/>
          <p:nvPr/>
        </p:nvPicPr>
        <p:blipFill>
          <a:blip r:embed="rId2"/>
          <a:stretch/>
        </p:blipFill>
        <p:spPr>
          <a:xfrm>
            <a:off x="4467600" y="1628640"/>
            <a:ext cx="4607640" cy="453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/>
          </p:nvPr>
        </p:nvSpPr>
        <p:spPr>
          <a:xfrm>
            <a:off x="827640" y="332640"/>
            <a:ext cx="7776360" cy="151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✔ </a:t>
            </a: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Testez votre connexion </a:t>
            </a:r>
            <a:r>
              <a:rPr b="1" lang="fr-FR" sz="2400" spc="-1" strike="noStrike">
                <a:solidFill>
                  <a:schemeClr val="dk2"/>
                </a:solidFill>
                <a:latin typeface="Arial Regular"/>
              </a:rPr>
              <a:t>dès maintenant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  <a:p>
            <a:pPr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🆘 </a:t>
            </a:r>
            <a:r>
              <a:rPr b="0" lang="fr-FR" sz="2400" spc="-1" strike="noStrike">
                <a:solidFill>
                  <a:schemeClr val="dk2"/>
                </a:solidFill>
                <a:latin typeface="Arial Regular"/>
              </a:rPr>
              <a:t>En cas de problème : SOS UNESS</a:t>
            </a:r>
            <a:endParaRPr b="0" lang="fr-FR" sz="2400" spc="-1" strike="noStrike">
              <a:solidFill>
                <a:schemeClr val="dk2"/>
              </a:solidFill>
              <a:latin typeface="Arial Regular"/>
            </a:endParaRPr>
          </a:p>
        </p:txBody>
      </p:sp>
      <p:pic>
        <p:nvPicPr>
          <p:cNvPr id="167" name="Image 5" descr=""/>
          <p:cNvPicPr/>
          <p:nvPr/>
        </p:nvPicPr>
        <p:blipFill>
          <a:blip r:embed="rId1"/>
          <a:stretch/>
        </p:blipFill>
        <p:spPr>
          <a:xfrm>
            <a:off x="827640" y="2007720"/>
            <a:ext cx="8115120" cy="435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 5" descr=""/>
          <p:cNvPicPr/>
          <p:nvPr/>
        </p:nvPicPr>
        <p:blipFill>
          <a:blip r:embed="rId1"/>
          <a:stretch/>
        </p:blipFill>
        <p:spPr>
          <a:xfrm>
            <a:off x="401760" y="1539720"/>
            <a:ext cx="8638920" cy="4686120"/>
          </a:xfrm>
          <a:prstGeom prst="rect">
            <a:avLst/>
          </a:prstGeom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55640" y="274680"/>
            <a:ext cx="793080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864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Etape 2: Alimenter mon dossier</a:t>
            </a:r>
            <a:br>
              <a:rPr sz="2400"/>
            </a:br>
            <a:endParaRPr b="0" lang="fr-FR" sz="4400" spc="-1" strike="noStrike">
              <a:solidFill>
                <a:schemeClr val="dk1"/>
              </a:solidFill>
              <a:latin typeface="Arial Regular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721040" y="2349000"/>
            <a:ext cx="2952000" cy="89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83" lnSpcReduction="20000"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2"/>
                </a:solidFill>
                <a:highlight>
                  <a:srgbClr val="ffff00"/>
                </a:highlight>
                <a:latin typeface="Aptos"/>
                <a:ea typeface="Times New Roman"/>
              </a:rPr>
              <a:t>Déposer mon CV et ma lettre de motivation</a:t>
            </a:r>
            <a:endParaRPr b="0" lang="fr-FR" sz="2800" spc="-1" strike="noStrike">
              <a:solidFill>
                <a:schemeClr val="dk2"/>
              </a:solidFill>
              <a:latin typeface="Arial Regular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re 1"/>
          <p:cNvSpPr/>
          <p:nvPr/>
        </p:nvSpPr>
        <p:spPr>
          <a:xfrm>
            <a:off x="755640" y="274680"/>
            <a:ext cx="820872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defTabSz="914400">
              <a:lnSpc>
                <a:spcPct val="90000"/>
              </a:lnSpc>
            </a:pPr>
            <a:r>
              <a:rPr b="1" lang="fr-FR" sz="32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</a:rPr>
              <a:t>Etape 3: Choisir mes stages préférés:</a:t>
            </a:r>
            <a:br>
              <a:rPr sz="1800"/>
            </a:br>
            <a:r>
              <a:rPr b="1" lang="fr-FR" sz="2000" spc="-1" strike="noStrike">
                <a:solidFill>
                  <a:schemeClr val="dk2">
                    <a:lumMod val="50000"/>
                    <a:lumOff val="50000"/>
                  </a:schemeClr>
                </a:solidFill>
                <a:latin typeface="Marianne ExtraBold"/>
                <a:ea typeface="Times New Roman"/>
              </a:rPr>
              <a:t>5 cœurs pour les plus aimés, puis 4 3 2 1 </a:t>
            </a:r>
            <a:endParaRPr b="0" lang="zxx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Image 8" descr=""/>
          <p:cNvPicPr/>
          <p:nvPr/>
        </p:nvPicPr>
        <p:blipFill>
          <a:blip r:embed="rId1"/>
          <a:stretch/>
        </p:blipFill>
        <p:spPr>
          <a:xfrm>
            <a:off x="251640" y="2349000"/>
            <a:ext cx="8455680" cy="3907440"/>
          </a:xfrm>
          <a:prstGeom prst="rect">
            <a:avLst/>
          </a:prstGeom>
          <a:ln w="0">
            <a:noFill/>
          </a:ln>
        </p:spPr>
      </p:pic>
      <p:sp>
        <p:nvSpPr>
          <p:cNvPr id="173" name="ZoneTexte 9"/>
          <p:cNvSpPr/>
          <p:nvPr/>
        </p:nvSpPr>
        <p:spPr>
          <a:xfrm>
            <a:off x="1187640" y="1435320"/>
            <a:ext cx="69865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fr-FR" sz="1600" spc="-1" strike="noStrike">
                <a:solidFill>
                  <a:schemeClr val="dk1"/>
                </a:solidFill>
                <a:latin typeface="Arial Regular"/>
              </a:rPr>
              <a:t>Le libellé apparaît en rouge tant que l’étudiant n’a pas candidaté sur au moins 20% des postes proposés</a:t>
            </a:r>
            <a:endParaRPr b="0" lang="zxx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ARS PACA">
      <a:dk1>
        <a:srgbClr val="000000"/>
      </a:dk1>
      <a:lt1>
        <a:srgbClr val="ffffff"/>
      </a:lt1>
      <a:dk2>
        <a:srgbClr val="164194"/>
      </a:dk2>
      <a:lt2>
        <a:srgbClr val="c2e1cd"/>
      </a:lt2>
      <a:accent1>
        <a:srgbClr val="8f96cb"/>
      </a:accent1>
      <a:accent2>
        <a:srgbClr val="e8318a"/>
      </a:accent2>
      <a:accent3>
        <a:srgbClr val="85be4b"/>
      </a:accent3>
      <a:accent4>
        <a:srgbClr val="6e368c"/>
      </a:accent4>
      <a:accent5>
        <a:srgbClr val="4cc2f1"/>
      </a:accent5>
      <a:accent6>
        <a:srgbClr val="f9b330"/>
      </a:accent6>
      <a:hlink>
        <a:srgbClr val="4cc2f1"/>
      </a:hlink>
      <a:folHlink>
        <a:srgbClr val="ea5436"/>
      </a:folHlink>
    </a:clrScheme>
    <a:fontScheme name="ARS PACA">
      <a:majorFont>
        <a:latin typeface="Marianne ExtraBold" pitchFamily="0" charset="1"/>
        <a:ea typeface=""/>
        <a:cs typeface=""/>
      </a:majorFont>
      <a:minorFont>
        <a:latin typeface="Arial Regular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Application>LibreOffice/24.2.7.2$Linux_X86_64 LibreOffice_project/420$Build-2</Application>
  <AppVersion>15.0000</AppVersion>
  <Words>510</Words>
  <Paragraphs>69</Paragraphs>
  <Company>CNAMTS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2023-03-06T09:28:05Z</dcterms:created>
  <dc:creator>TACITURNO LAURA (CPAM BOUCHES-DU-RHONE)</dc:creator>
  <dc:description/>
  <dc:language>fr-FR</dc:language>
  <cp:lastModifiedBy>GUIGOU, Valery (ARS-PACA/DPRS/DRHS)</cp:lastModifiedBy>
  <dcterms:modified xsi:type="dcterms:W3CDTF">2026-05-13T12:51:19Z</dcterms:modified>
  <cp:revision>39</cp:revision>
  <dc:subject/>
  <dc:title>Marianne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ActionId">
    <vt:lpwstr>999eea66-3d28-4a97-9913-157c1e903e10</vt:lpwstr>
  </property>
  <property fmtid="{D5CDD505-2E9C-101B-9397-08002B2CF9AE}" pid="3" name="MSIP_Label_3094c1fb-3db8-4cce-b079-9b022302847f_ContentBits">
    <vt:lpwstr>0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Method">
    <vt:lpwstr>Standard</vt:lpwstr>
  </property>
  <property fmtid="{D5CDD505-2E9C-101B-9397-08002B2CF9AE}" pid="6" name="MSIP_Label_3094c1fb-3db8-4cce-b079-9b022302847f_Name">
    <vt:lpwstr>[Prod v5] C1 - Standard</vt:lpwstr>
  </property>
  <property fmtid="{D5CDD505-2E9C-101B-9397-08002B2CF9AE}" pid="7" name="MSIP_Label_3094c1fb-3db8-4cce-b079-9b022302847f_SetDate">
    <vt:lpwstr>2026-04-24T08:38:18Z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Tag">
    <vt:lpwstr>10, 3, 0, 1</vt:lpwstr>
  </property>
  <property fmtid="{D5CDD505-2E9C-101B-9397-08002B2CF9AE}" pid="10" name="PresentationFormat">
    <vt:lpwstr>Affichage à l'écran (4:3)</vt:lpwstr>
  </property>
  <property fmtid="{D5CDD505-2E9C-101B-9397-08002B2CF9AE}" pid="11" name="Slides">
    <vt:i4>13</vt:i4>
  </property>
</Properties>
</file>